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4284" r:id="rId1"/>
  </p:sldMasterIdLst>
  <p:notesMasterIdLst>
    <p:notesMasterId r:id="rId11"/>
  </p:notesMasterIdLst>
  <p:sldIdLst>
    <p:sldId id="256" r:id="rId2"/>
    <p:sldId id="261" r:id="rId3"/>
    <p:sldId id="257" r:id="rId4"/>
    <p:sldId id="264" r:id="rId5"/>
    <p:sldId id="265" r:id="rId6"/>
    <p:sldId id="258" r:id="rId7"/>
    <p:sldId id="262" r:id="rId8"/>
    <p:sldId id="263" r:id="rId9"/>
    <p:sldId id="260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4"/>
  </p:normalViewPr>
  <p:slideViewPr>
    <p:cSldViewPr snapToGrid="0">
      <p:cViewPr>
        <p:scale>
          <a:sx n="130" d="100"/>
          <a:sy n="130" d="100"/>
        </p:scale>
        <p:origin x="-80" y="-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59796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Viggy</a:t>
            </a:r>
          </a:p>
        </p:txBody>
      </p:sp>
    </p:spTree>
    <p:extLst>
      <p:ext uri="{BB962C8B-B14F-4D97-AF65-F5344CB8AC3E}">
        <p14:creationId xmlns:p14="http://schemas.microsoft.com/office/powerpoint/2010/main" val="2322892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526d44e10_0_1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526d44e10_0_1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Anna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862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535f904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535f904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What are the most frequent words among depressed people used to describe their emotions? What are the most frequent verbs? 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100" dirty="0"/>
              <a:t>What are the most common themes among depressed people? What terms are most used among them?  Is it common to use absolutist words?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100" dirty="0"/>
              <a:t>What positive emotions depressed people have?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100" dirty="0"/>
              <a:t>How do these things differ among social media sources, and how can this inform future outreach?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100" dirty="0"/>
              <a:t>Is there any time during the year that people post more about depression? 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100" dirty="0"/>
              <a:t>What words co-occur with key terms such as: family, friends, suicide, happiness, medication, psychiatrist?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Azu</a:t>
            </a:r>
            <a:r>
              <a:rPr lang="en-US" dirty="0"/>
              <a:t> + Allen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Sicong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283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Sicong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0466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535f904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535f904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Allen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</p:spPr>
        <p:txBody>
          <a:bodyPr/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7567615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6569013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332760"/>
            <a:ext cx="4418727" cy="534931"/>
          </a:xfr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495002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4062269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6686601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6838923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797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7824968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3308297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4075538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7191123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680825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88523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667133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</p:spPr>
        <p:txBody>
          <a:bodyPr/>
          <a:lstStyle/>
          <a:p>
            <a:fld id="{3CBC1C18-307B-4F68-A007-B5B542270E8D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366673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4531022"/>
            <a:ext cx="648324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>
                <a:solidFill>
                  <a:schemeClr val="tx1"/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10/29/18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719189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85" r:id="rId1"/>
    <p:sldLayoutId id="2147484286" r:id="rId2"/>
    <p:sldLayoutId id="2147484287" r:id="rId3"/>
    <p:sldLayoutId id="2147484288" r:id="rId4"/>
    <p:sldLayoutId id="2147484289" r:id="rId5"/>
    <p:sldLayoutId id="2147484290" r:id="rId6"/>
    <p:sldLayoutId id="2147484291" r:id="rId7"/>
    <p:sldLayoutId id="2147484292" r:id="rId8"/>
    <p:sldLayoutId id="2147484293" r:id="rId9"/>
    <p:sldLayoutId id="2147484294" r:id="rId10"/>
    <p:sldLayoutId id="2147484295" r:id="rId11"/>
    <p:sldLayoutId id="2147484296" r:id="rId12"/>
    <p:sldLayoutId id="2147484297" r:id="rId13"/>
    <p:sldLayoutId id="2147484298" r:id="rId14"/>
    <p:sldLayoutId id="2147484299" r:id="rId15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1023600" y="560218"/>
            <a:ext cx="7096800" cy="15090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Analyzing depression sentiment across social media sources</a:t>
            </a:r>
            <a:endParaRPr sz="3200" dirty="0"/>
          </a:p>
        </p:txBody>
      </p:sp>
      <p:sp>
        <p:nvSpPr>
          <p:cNvPr id="60" name="Google Shape;60;p13"/>
          <p:cNvSpPr txBox="1"/>
          <p:nvPr/>
        </p:nvSpPr>
        <p:spPr>
          <a:xfrm>
            <a:off x="2860950" y="3389100"/>
            <a:ext cx="3168900" cy="6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2.png">
            <a:extLst>
              <a:ext uri="{FF2B5EF4-FFF2-40B4-BE49-F238E27FC236}">
                <a16:creationId xmlns="" xmlns:a16="http://schemas.microsoft.com/office/drawing/2014/main" id="{F4A3D6B4-89FE-164D-B4C0-2A131C37841C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154169" y="3957144"/>
            <a:ext cx="1328408" cy="1131176"/>
          </a:xfrm>
          <a:prstGeom prst="rect">
            <a:avLst/>
          </a:prstGeom>
          <a:ln/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6C1AA75-0141-1847-8EBC-92B5A67EB12D}"/>
              </a:ext>
            </a:extLst>
          </p:cNvPr>
          <p:cNvSpPr txBox="1"/>
          <p:nvPr/>
        </p:nvSpPr>
        <p:spPr>
          <a:xfrm>
            <a:off x="3287110" y="3957144"/>
            <a:ext cx="5502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Anna Berman, Azucena Morales, Allen Wang, </a:t>
            </a:r>
            <a:r>
              <a:rPr lang="en-US" dirty="0" err="1"/>
              <a:t>Sicong</a:t>
            </a:r>
            <a:r>
              <a:rPr lang="en-US" dirty="0"/>
              <a:t> Zhao, Viggy Kumaresan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340E045A-223C-A945-9BE6-2DA3539D3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78D4003-2F07-D244-803A-BAB2F4BFD7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sz="1600" dirty="0"/>
              <a:t>People suffering from various mental health illnesses often turn to social media for support and resources.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1600" dirty="0"/>
              <a:t>It is often difficult to diagnose depression, so organizations are looking for new ways to identify and reach out to those suffering with depression. 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1600" dirty="0"/>
              <a:t>Thus, it can be insightful to understand how depressed users interact with different social media websites, since behavior varies greatly among these outlets. 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517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Mental Health in Social Media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Sources:</a:t>
            </a:r>
            <a:endParaRPr sz="16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Twitter</a:t>
            </a:r>
            <a:endParaRPr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dirty="0"/>
              <a:t>Tumblr</a:t>
            </a:r>
            <a:endParaRPr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Reddit</a:t>
            </a:r>
            <a:endParaRPr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dirty="0"/>
              <a:t>Forums/Blogs</a:t>
            </a:r>
            <a:endParaRPr sz="1600" dirty="0"/>
          </a:p>
        </p:txBody>
      </p:sp>
      <p:pic>
        <p:nvPicPr>
          <p:cNvPr id="1026" name="Picture 2" descr="Image result for reddit logo">
            <a:extLst>
              <a:ext uri="{FF2B5EF4-FFF2-40B4-BE49-F238E27FC236}">
                <a16:creationId xmlns="" xmlns:a16="http://schemas.microsoft.com/office/drawing/2014/main" id="{098FFE1A-40C2-9940-BC2F-2BEE49B2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740" y="3255579"/>
            <a:ext cx="1040528" cy="104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tumblr logo">
            <a:extLst>
              <a:ext uri="{FF2B5EF4-FFF2-40B4-BE49-F238E27FC236}">
                <a16:creationId xmlns="" xmlns:a16="http://schemas.microsoft.com/office/drawing/2014/main" id="{02F4F446-A10D-E24A-9CA3-08C653FF7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3499" y="3255579"/>
            <a:ext cx="1040528" cy="104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twitter logo">
            <a:extLst>
              <a:ext uri="{FF2B5EF4-FFF2-40B4-BE49-F238E27FC236}">
                <a16:creationId xmlns="" xmlns:a16="http://schemas.microsoft.com/office/drawing/2014/main" id="{6891E172-43AA-3648-AEFE-56EA10A42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537" y="1152475"/>
            <a:ext cx="1132490" cy="113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forums">
            <a:extLst>
              <a:ext uri="{FF2B5EF4-FFF2-40B4-BE49-F238E27FC236}">
                <a16:creationId xmlns="" xmlns:a16="http://schemas.microsoft.com/office/drawing/2014/main" id="{214F5AB8-F818-E04C-AF63-E980E4FD4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5060" y="1152475"/>
            <a:ext cx="1208208" cy="10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Data Exploration</a:t>
            </a:r>
            <a:endParaRPr lang="en-US" dirty="0"/>
          </a:p>
        </p:txBody>
      </p:sp>
      <p:pic>
        <p:nvPicPr>
          <p:cNvPr id="3" name="Picture 2" descr="Map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29"/>
          <a:stretch/>
        </p:blipFill>
        <p:spPr>
          <a:xfrm>
            <a:off x="5392355" y="212674"/>
            <a:ext cx="3497645" cy="2307788"/>
          </a:xfrm>
          <a:prstGeom prst="rect">
            <a:avLst/>
          </a:prstGeom>
        </p:spPr>
      </p:pic>
      <p:pic>
        <p:nvPicPr>
          <p:cNvPr id="4" name="Picture 3" descr="Time of Da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310" y="2751890"/>
            <a:ext cx="3535668" cy="22206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30" y="1533963"/>
            <a:ext cx="4572001" cy="278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089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Psych Central </a:t>
            </a:r>
            <a:r>
              <a:rPr lang="en-US" smtClean="0"/>
              <a:t>Forum Exploration</a:t>
            </a:r>
            <a:endParaRPr lang="en-US" dirty="0"/>
          </a:p>
        </p:txBody>
      </p:sp>
      <p:pic>
        <p:nvPicPr>
          <p:cNvPr id="4" name="Picture 3" descr="toptopics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0154" y="1006231"/>
            <a:ext cx="4343400" cy="3474720"/>
          </a:xfrm>
          <a:prstGeom prst="rect">
            <a:avLst/>
          </a:prstGeom>
        </p:spPr>
      </p:pic>
      <p:pic>
        <p:nvPicPr>
          <p:cNvPr id="5" name="Picture 4" descr="topwords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11" y="1007294"/>
            <a:ext cx="4343400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347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8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/>
              <a:t>What are the most common themes among depressed people? What terms are most used among them? 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"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/>
              <a:t>How do these things differ among social media sources, and how can this inform future outreach?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/>
            </a:r>
            <a:br>
              <a:rPr lang="en" dirty="0"/>
            </a:b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3D8C42C-9643-0741-949C-09F31EB14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E16BBF7-7BF0-414F-B9FA-EE30565A7F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600" dirty="0"/>
              <a:t>Collect data from different sources using API’s and web scraping.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1600" dirty="0"/>
              <a:t>Pre-process the data (remove </a:t>
            </a:r>
            <a:r>
              <a:rPr lang="en-US" sz="1600" dirty="0" err="1"/>
              <a:t>stopwords</a:t>
            </a:r>
            <a:r>
              <a:rPr lang="en-US" sz="1600" dirty="0"/>
              <a:t>, punctuation, etc.)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1600" dirty="0"/>
              <a:t>Use part-of-speech tagging, sentiment analysis, LDA, TF-IDF, and visualizations (</a:t>
            </a:r>
            <a:r>
              <a:rPr lang="en-US" sz="1600" dirty="0" err="1"/>
              <a:t>wordclouds</a:t>
            </a:r>
            <a:r>
              <a:rPr lang="en-US" sz="1600" dirty="0"/>
              <a:t>, graphs, Shiny applications) to show differences.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1600" dirty="0"/>
              <a:t>Build a classifier for each data source that can identify if new documents have depressive sentiment or not.</a:t>
            </a:r>
          </a:p>
          <a:p>
            <a:pPr marL="11430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15525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18-10-19 at 5.29.32 PM.mov">
            <a:hlinkClick r:id="" action="ppaction://media"/>
            <a:extLst>
              <a:ext uri="{FF2B5EF4-FFF2-40B4-BE49-F238E27FC236}">
                <a16:creationId xmlns="" xmlns:a16="http://schemas.microsoft.com/office/drawing/2014/main" id="{4C2B9150-4F6B-F04D-A2D4-7ED31FDEF2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736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Ongoing Questions</a:t>
            </a:r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Time range for data collection? (ex. 1 week, 1 month historical, etc.)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Categories for data collection? (ex. Subreddit vs. search by keyword vs. tagged posts)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Ground truth for our classifier?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Legality of </a:t>
            </a:r>
            <a:r>
              <a:rPr lang="en" sz="1600" dirty="0" err="1"/>
              <a:t>webscraping</a:t>
            </a:r>
            <a:r>
              <a:rPr lang="en" sz="1600" dirty="0"/>
              <a:t>?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Storage/processing of data?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Emojis ?</a:t>
            </a:r>
            <a:endParaRPr sz="1600" dirty="0"/>
          </a:p>
        </p:txBody>
      </p:sp>
      <p:pic>
        <p:nvPicPr>
          <p:cNvPr id="2050" name="Picture 2" descr="Image result for emoji questioning">
            <a:extLst>
              <a:ext uri="{FF2B5EF4-FFF2-40B4-BE49-F238E27FC236}">
                <a16:creationId xmlns="" xmlns:a16="http://schemas.microsoft.com/office/drawing/2014/main" id="{50A8D650-7FD8-9548-A5F6-43EB4EBE8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981" y="3846785"/>
            <a:ext cx="692529" cy="692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{C1246BEC-0B3F-B443-9CC7-C416CEB54D5D}tf10001121</Template>
  <TotalTime>224</TotalTime>
  <Words>398</Words>
  <Application>Microsoft Macintosh PowerPoint</Application>
  <PresentationFormat>On-screen Show (16:9)</PresentationFormat>
  <Paragraphs>59</Paragraphs>
  <Slides>9</Slides>
  <Notes>8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Quotable</vt:lpstr>
      <vt:lpstr>Analyzing depression sentiment across social media sources</vt:lpstr>
      <vt:lpstr>Background</vt:lpstr>
      <vt:lpstr>Mental Health in Social Media</vt:lpstr>
      <vt:lpstr>Twitter Data Exploration</vt:lpstr>
      <vt:lpstr>Psych Central Forum Exploration</vt:lpstr>
      <vt:lpstr>Research Questions</vt:lpstr>
      <vt:lpstr>Approach</vt:lpstr>
      <vt:lpstr>PowerPoint Presentation</vt:lpstr>
      <vt:lpstr>Ongoing Questions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depression sentiment across social media sources</dc:title>
  <cp:lastModifiedBy>Anna Berman</cp:lastModifiedBy>
  <cp:revision>23</cp:revision>
  <dcterms:modified xsi:type="dcterms:W3CDTF">2018-10-29T17:06:06Z</dcterms:modified>
</cp:coreProperties>
</file>